
<file path=[Content_Types].xml><?xml version="1.0" encoding="utf-8"?>
<Types xmlns="http://schemas.openxmlformats.org/package/2006/content-types">
  <Default Extension="png" ContentType="image/png"/>
  <Default Extension="jfif" ContentType="image/jpe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3"/>
  </p:handoutMasterIdLst>
  <p:sldIdLst>
    <p:sldId id="256" r:id="rId2"/>
    <p:sldId id="276" r:id="rId3"/>
    <p:sldId id="286" r:id="rId4"/>
    <p:sldId id="284" r:id="rId5"/>
    <p:sldId id="285" r:id="rId6"/>
    <p:sldId id="287" r:id="rId7"/>
    <p:sldId id="280" r:id="rId8"/>
    <p:sldId id="296" r:id="rId9"/>
    <p:sldId id="305" r:id="rId10"/>
    <p:sldId id="304" r:id="rId11"/>
    <p:sldId id="306" r:id="rId12"/>
    <p:sldId id="307" r:id="rId13"/>
    <p:sldId id="278" r:id="rId14"/>
    <p:sldId id="283" r:id="rId15"/>
    <p:sldId id="302" r:id="rId16"/>
    <p:sldId id="279" r:id="rId17"/>
    <p:sldId id="291" r:id="rId18"/>
    <p:sldId id="292" r:id="rId19"/>
    <p:sldId id="301" r:id="rId20"/>
    <p:sldId id="277" r:id="rId21"/>
    <p:sldId id="308" r:id="rId22"/>
    <p:sldId id="295" r:id="rId23"/>
    <p:sldId id="299" r:id="rId24"/>
    <p:sldId id="313" r:id="rId25"/>
    <p:sldId id="314" r:id="rId26"/>
    <p:sldId id="311" r:id="rId27"/>
    <p:sldId id="266" r:id="rId28"/>
    <p:sldId id="309" r:id="rId29"/>
    <p:sldId id="315" r:id="rId30"/>
    <p:sldId id="316" r:id="rId31"/>
    <p:sldId id="317" r:id="rId32"/>
    <p:sldId id="329" r:id="rId33"/>
    <p:sldId id="319" r:id="rId34"/>
    <p:sldId id="318" r:id="rId35"/>
    <p:sldId id="267" r:id="rId36"/>
    <p:sldId id="320" r:id="rId37"/>
    <p:sldId id="321" r:id="rId38"/>
    <p:sldId id="268" r:id="rId39"/>
    <p:sldId id="269" r:id="rId40"/>
    <p:sldId id="270" r:id="rId41"/>
    <p:sldId id="322" r:id="rId42"/>
    <p:sldId id="272" r:id="rId43"/>
    <p:sldId id="274" r:id="rId44"/>
    <p:sldId id="324" r:id="rId45"/>
    <p:sldId id="289" r:id="rId46"/>
    <p:sldId id="327" r:id="rId47"/>
    <p:sldId id="288" r:id="rId48"/>
    <p:sldId id="325" r:id="rId49"/>
    <p:sldId id="326" r:id="rId50"/>
    <p:sldId id="328" r:id="rId51"/>
    <p:sldId id="30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307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6BF33-F3C7-4E60-A77E-2DF69250FDE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62D14-7911-4144-BF4F-3A6D74A9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2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28T01:56:06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11280 12346 0,'28'28'109,"-1"28"-93,1-28-16,28 27 16,0-27-1,-56 0-15,28 0 16,0 28-16,0-28 16,0 0-16,-28 0 15,28 0-15,0 0 16,-1-28-1,-27 28-15,0 0 16,28-28-16,-28 28 16,0-1-16,28-27 15,0 56-15,0-28 16,0 0-16,-28 0 16,28 0-16,-28 0 15,28-28 1,0 56-16,0-56 15,-28 28 1,0 0 0,28-28-16,-28 28 15,0 0-15,28-1 16,-1 1 0,1-28-1,-28 28 1,28 0-16,-28 0 15,56-28-15,-56 28 16,28 0-16,0 0 16,0-28-1,-28 28 1,28-28-16,-28 28 16,0 0 15,28-28-31,-28 28 31,28-28-15,0 28 31,-28-84 78</inkml:trace>
  <inkml:trace contextRef="#ctx0" brushRef="#br0" timeOffset="1589.3987">12257 12318 0,'-28'28'94,"0"0"-78,0-28-1,28 28-15,-28-28 16,0 28-16,-28 0 16,28-1-16,0 1 15,-27 0-15,27 0 16,-28 0-16,28 0 15,0-28-15,28 28 16,-28 0-16,28 0 16,-28-28-1,28 28-15,-28 0 16,0 0-16,0-28 16,28 28-16,-27 0 15,-1-28-15,28 28 16,0-1-16,-28-27 15,28 56-15,-28-56 16,0 28-16,28 0 16,-28 0-16,28 0 15,-28-28 1,28 28-16,0 0 16,-28-28-16,28 28 15,-28-28-15,28 28 16,-28 0-1,28 0-15,-28 0 32,0-1-17,1 1 1,-1 0-16,0-28 16,28 28-1,-28-28 1,28 28 31,-28-28-32,28 28 1,-28-28 46,28 28-46,-28-28 62,0 28-62,28-84 156</inkml:trace>
  <inkml:trace contextRef="#ctx0" brushRef="#br0" timeOffset="4138.1857">11335 12402 0,'0'28'125,"28"0"-110,-28-1-15,0 1 16,0 0-16,28-28 16,-28 28-16,0 0 15,0 0 1,28-28 15,-28 28 0,28-28-15,-28 28 15,0 0-15,0 0-1,28-28 1,-28 28 15,28-28 63,-28 28-78,0 0-1,28-28 1,-28 28 0,28-28-1,-28 28 16,28-28 1,-28 27-1,28-27-15,0 28-1,-1 0 63,1-28-31,-28 28-31,28-28 15,-28 28 0,28-28-15,-28 28 15,28-28-15,-28 28-16,28-28 15,-28 28-15,28-28 16,-28 28 15,28-28-31,0 0 32,-28 28-32,28-28 15,-28 28 1,28 0 62,0 0-47,-1 0 32,1-1-63,-28 1 31,28-28-31,0 28 31,-28 0-15,28 0-1,0-28-15,-28 28 16,28-28 0,-28 28-16,28-28 15,-28 28-15,28 0 16,0 0 15,0-28-31,-28 28 16,0 0-1,28-28 1,0 0 0,-28 28-16,27 0 62,-27-56 48,-27-28-95</inkml:trace>
  <inkml:trace contextRef="#ctx0" brushRef="#br0" timeOffset="6300.5014">12285 12402 0,'0'28'93,"-28"-28"-77,0 0 0,0 28-16,0-28 15,28 27 1,-28 1-16,0-28 16,28 28-1,-28-28 1,0 0-16,28 28 15,-28-28-15,0 28 79,1 0-79,-1-28 15,0 28 63,0 0-62,0-28 0,0 28-1,28 0 32,-28 0 0,0-28-31,28 28-1,-28 0 16,0-28-15,28 28-16,0 0 16,-28-28-1,28 27-15,-28 1 16,1 0 0,-1 0-1,28 0 1,-28-28-1,28 28-15,-28 0 32,0-28-17,28 28 1,-28 0 0,28 0-16,-28-28 31,28 28 0,-28-28 16,28 28-47,-28-28 16,28 28-1,-28 0 1,28-1 46,-28-27-15,28 28-31,-28 0-1,1 0-15,-1 0 32,0 0 30,0-28-46,28 28-1,-28-28 17,0 28-17,0-28 1,28 28-16,-28-28 16,0 0 155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28T01:56:06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11280 12346 0,'28'28'109,"-1"28"-93,1-28-16,28 27 16,0-27-1,-56 0-15,28 0 16,0 28-16,0-28 16,0 0-16,-28 0 15,28 0-15,0 0 16,-1-28-1,-27 28-15,0 0 16,28-28-16,-28 28 16,0-1-16,28-27 15,0 56-15,0-28 16,0 0-16,-28 0 16,28 0-16,-28 0 15,28-28 1,0 56-16,0-56 15,-28 28 1,0 0 0,28-28-16,-28 28 15,0 0-15,28-1 16,-1 1 0,1-28-1,-28 28 1,28 0-16,-28 0 15,56-28-15,-56 28 16,28 0-16,0 0 16,0-28-1,-28 28 1,28-28-16,-28 28 16,0 0 15,28-28-31,-28 28 31,28-28-15,0 28 31,-28-84 78</inkml:trace>
  <inkml:trace contextRef="#ctx0" brushRef="#br0" timeOffset="1589.3987">12257 12318 0,'-28'28'94,"0"0"-78,0-28-1,28 28-15,-28-28 16,0 28-16,-28 0 16,28-1-16,0 1 15,-27 0-15,27 0 16,-28 0-16,28 0 15,0-28-15,28 28 16,-28 0-16,28 0 16,-28-28-1,28 28-15,-28 0 16,0 0-16,0-28 16,28 28-16,-27 0 15,-1-28-15,28 28 16,0-1-16,-28-27 15,28 56-15,-28-56 16,0 28-16,28 0 16,-28 0-16,28 0 15,-28-28 1,28 28-16,0 0 16,-28-28-16,28 28 15,-28-28-15,28 28 16,-28 0-1,28 0-15,-28 0 32,0-1-17,1 1 1,-1 0-16,0-28 16,28 28-1,-28-28 1,28 28 31,-28-28-32,28 28 1,-28-28 46,28 28-46,-28-28 62,0 28-62,28-84 156</inkml:trace>
  <inkml:trace contextRef="#ctx0" brushRef="#br0" timeOffset="4138.1857">11335 12402 0,'0'28'125,"28"0"-110,-28-1-15,0 1 16,0 0-16,28-28 16,-28 28-16,0 0 15,0 0 1,28-28 15,-28 28 0,28-28-15,-28 28 15,0 0-15,0 0-1,28-28 1,-28 28 15,28-28 63,-28 28-78,0 0-1,28-28 1,-28 28 0,28-28-1,-28 28 16,28-28 1,-28 27-1,28-27-15,0 28-1,-1 0 63,1-28-31,-28 28-31,28-28 15,-28 28 0,28-28-15,-28 28 15,28-28-15,-28 28-16,28-28 15,-28 28-15,28-28 16,-28 28 15,28-28-31,0 0 32,-28 28-32,28-28 15,-28 28 1,28 0 62,0 0-47,-1 0 32,1-1-63,-28 1 31,28-28-31,0 28 31,-28 0-15,28 0-1,0-28-15,-28 28 16,28-28 0,-28 28-16,28-28 15,-28 28-15,28 0 16,0 0 15,0-28-31,-28 28 16,0 0-1,28-28 1,0 0 0,-28 28-16,27 0 62,-27-56 48,-27-28-95</inkml:trace>
  <inkml:trace contextRef="#ctx0" brushRef="#br0" timeOffset="6300.5014">12285 12402 0,'0'28'93,"-28"-28"-77,0 0 0,0 28-16,0-28 15,28 27 1,-28 1-16,0-28 16,28 28-1,-28-28 1,0 0-16,28 28 15,-28-28-15,0 28 79,1 0-79,-1-28 15,0 28 63,0 0-62,0-28 0,0 28-1,28 0 32,-28 0 0,0-28-31,28 28-1,-28 0 16,0-28-15,28 28-16,0 0 16,-28-28-1,28 27-15,-28 1 16,1 0 0,-1 0-1,28 0 1,-28-28-1,28 28-15,-28 0 32,0-28-17,28 28 1,-28 0 0,28 0-16,-28-28 31,28 28 0,-28-28 16,28 28-47,-28-28 16,28 28-1,-28 0 1,28-1 46,-28-27-15,28 28-31,-28 0-1,1 0-15,-1 0 32,0 0 30,0-28-46,28 28-1,-28-28 17,0 28-17,0-28 1,28 28-16,-28-28 16,0 0 155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29T06:01:15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13039 14552 0,'27'0'62,"-27"28"-46,56 0-16,-28 0 15,0 0-15,0 28 16,0-28-16,0 28 16,28-28-1,-28 28-15,-28-28 16,0 0-16,0 27 15,28-27-15,-28 0 16,0 28-16,0-28 16,0 28-1,0-28-15,27 0 16,-27 0-16,28 0 16,-28 0-16,0 0 15,0 27 1,0-27-1,28 0 1,-28 0 0,28-28-16,-28 28 15,0 0-15,0 0 16,28-28 0,-28 28-16,0 0 31,28-28-31,-28 28 15,28 0 1,-28 0 0,28-28-16,-28 28 15,28-28 48</inkml:trace>
  <inkml:trace contextRef="#ctx0" brushRef="#br0" timeOffset="1091.1871">13848 14552 0,'-28'28'62,"-28"28"-46,29-28-16,-29 0 16,28 28-16,0-28 15,-28 28-15,28-28 16,0 0-16,0 28 15,0-56-15,0 55 16,28-27-16,-28 0 16,28 0-16,-27 0 15,-1 0-15,0 0 16,28 0-16,-28 0 16,28 0-16,-28 0 15,28 0-15,0 0 16,-28-28-1,0 28 1,0-1 0,28 1-1,-28-28-15,28 28 16,-28-28 15,0 28-15,0-28-16,1 0 15,-1 28 1,0 0-16,0 0 31,0-28 16,28 28-31,0 0 124,-28-28-93,28-28 31,0 0-62</inkml:trace>
  <inkml:trace contextRef="#ctx0" brushRef="#br0" timeOffset="2689.1796">13150 14608 0,'0'28'94,"0"0"-94,28-28 15,0 28-15,-28 28 32,28-28-32,-28 0 31,0 0-15,28 0-16,-28 0 31,28-28-31,-28 28 15,0 0 1,0-1 15,28 1-31,-28 0 32,0 0-1,0 0-16,0 0 1,28-28 0,-28 28-1,0 0 1,0 0 0,0 0-1,0 0 1,0 0-1,0 0 1,0 0 0,28-28-1,-28 28-15,0-1 16,0 1 15,27-28-31,-27 28 16,0 0-16,0 0 15,0 0 17,0 0-17,28-28-15,-28 28 16,0 0 0,0 0 15,0 0-31,0 0 31,28-28-15,-28 28 15,0 0 0,28-1-15</inkml:trace>
  <inkml:trace contextRef="#ctx0" brushRef="#br0" timeOffset="4590.6436">13039 15670 0,'0'-28'94,"0"0"-79,0 0 1,55 0 0,-55 0-16,28 0 15,0 0 1,-28 0-1,28 28-15,0 0 16,-28-28-16,28 0 31,0 28-15,0-27 0,-28-1-16,0 0 31,28 28-31,-28-28 15,28 0 1,-28 0-16,28 0 16,-1 28-1,-27-56-15,28 56 16,-28-28-16,28-28 16,0 28-1,-28 0 1,28 0-1,-28 1 1,28-1 0,-28 0-1,28 0-15,0 0 16,-28 0-16,28 0 16,-28 0-1,28 28 1,-28-28-1,28 0 1,0 28-16,0-56 16,-1 28-1,1 28-15,0-28 16,-28 0-16,28 28 16,-28-27-1,28 27-15,0-28 16,0 28-1,-56 28 95,0-1-95,0 1-15,0 28 16,-28-28-16,29 28 16,27-28-16,-28 0 15,0 0-15,0 0 16,0 28-16,0-56 16,0 56-16,0-29 15,0 1-15,0 28 16,0-28-16,0 0 15,0 0-15,1 0 16,27 0 0,-28 0-16,0 0 15,28 0 1,-28-28-16,28 28 16,0 0-16,0 0 15,-28-28-15,28 27 16,0 1-1,-28-28 1,0 0-16,28 28 16,0 0-1,-28-28 1,28 28 31,-28-28-47,28 28 15,-28-28-15,0 0 79,28 28-64,-28 0 1,1 0-1,27-56 110,27 0-109</inkml:trace>
  <inkml:trace contextRef="#ctx0" brushRef="#br0" timeOffset="5959.6975">13094 14692 0,'0'28'78,"28"-28"-78,0 56 16,-28-28-1,28 0-15,-28 0 16,28 28-16,0-28 16,-28-1-16,0 1 15,28-28-15,-28 28 16,28 0-16,-28 0 15,0 0 1,0 0-16,28-28 16,-28 28-16,0 0 31,0 0-15,0 0-16,28-28 15,-28 28 1,0 0-1,0 0 1,0 0 0,28-28-16,-1 27 47,-27 1-32,0 0 1,0 0-1,0 0 1,28-28 0,-28 28-16,0 0 31,0 0-15,0 0-16,0 0 15,28-28 1,-28 28-1,0 0 48,0 0-47,28-28 46,-28 28-46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otham Black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93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4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1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53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93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20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0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44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97634"/>
            <a:ext cx="10515600" cy="693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26" y="365125"/>
            <a:ext cx="1927947" cy="45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2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ai.stanford.edu/~ang/papers/nips01-discriminativegenerative.pdf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2.657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606.03498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arxiv.org/abs/1406.266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606.03498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ctivating-robotic-minds/up-sampling-with-transposed-convolution-9ae4f2df52d0" TargetMode="Externa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customXml" Target="../ink/ink3.xml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es.com/lotfinder/prints-multiples/edmond-de-belamy-from-la-famille-de-6166184-details.aspx?from=salesummery&amp;intObjectID=6166184&amp;sid=18abf70b-239c-41f7-bf78-99c5a4370bc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MOTIVATIONAL </a:t>
            </a:r>
            <a:r>
              <a:rPr lang="en-US" sz="4000" dirty="0" smtClean="0">
                <a:latin typeface="Gotham" panose="02000504050000020004" pitchFamily="2" charset="0"/>
              </a:rPr>
              <a:t>INTRO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3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CNN </a:t>
            </a:r>
            <a:r>
              <a:rPr lang="en-US" sz="4000" dirty="0" smtClean="0">
                <a:latin typeface="Gotham" panose="02000504050000020004" pitchFamily="2" charset="0"/>
              </a:rPr>
              <a:t>REVIEW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2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66" y="1257300"/>
            <a:ext cx="71342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1194F675-DCD3-4B72-AE22-437118F086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3" t="4015" r="1584" b="16080"/>
          <a:stretch/>
        </p:blipFill>
        <p:spPr>
          <a:xfrm>
            <a:off x="2581877" y="2665730"/>
            <a:ext cx="7850504" cy="22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21229" y="4378818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Generative </a:t>
            </a:r>
            <a:r>
              <a:rPr lang="en-US" sz="4000" dirty="0" smtClean="0">
                <a:latin typeface="Gotham" panose="02000504050000020004" pitchFamily="2" charset="0"/>
              </a:rPr>
              <a:t>Model</a:t>
            </a:r>
            <a:endParaRPr lang="en-US" sz="4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1229" y="2638023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How a machine can create a realistic fake images?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3004" y="2099256"/>
            <a:ext cx="269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 Black" pitchFamily="50" charset="0"/>
              </a:rPr>
              <a:t>GENERATIVE</a:t>
            </a:r>
            <a:endParaRPr lang="en-US" sz="2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8366" y="2099256"/>
            <a:ext cx="269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Gotham Black" pitchFamily="50" charset="0"/>
              </a:rPr>
              <a:t>DISCRIMINATIVE</a:t>
            </a:r>
            <a:endParaRPr lang="en-US" sz="2000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39404" y="2987899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Learn data distribution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712300" y="2987899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Learn to distinguish data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39404" y="3660727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36867" y="3660727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339404" y="4462903"/>
            <a:ext cx="3605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‌Naïve Bayes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Bayesian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Markov random fields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‌Hidden Markov Models (HMM)</a:t>
            </a:r>
          </a:p>
        </p:txBody>
      </p:sp>
      <p:sp>
        <p:nvSpPr>
          <p:cNvPr id="4" name="Rectangle 3"/>
          <p:cNvSpPr/>
          <p:nvPr/>
        </p:nvSpPr>
        <p:spPr>
          <a:xfrm>
            <a:off x="3231586" y="6348798"/>
            <a:ext cx="6230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Andrew NG - Discriminative vs Generative Classifier, 2002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36867" y="4333555"/>
            <a:ext cx="3605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‌Logistic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Support </a:t>
            </a:r>
            <a:r>
              <a:rPr lang="en-US" dirty="0"/>
              <a:t>Vector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‌Traditional </a:t>
            </a:r>
            <a:r>
              <a:rPr lang="en-US" dirty="0"/>
              <a:t>neural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Conditional </a:t>
            </a:r>
            <a:r>
              <a:rPr lang="en-US" dirty="0"/>
              <a:t>Random </a:t>
            </a:r>
            <a:r>
              <a:rPr lang="en-US" dirty="0" smtClean="0"/>
              <a:t>Field(CRF)s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0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0 : Concept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670367" y="2745313"/>
            <a:ext cx="2552700" cy="25527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Gotham Black" pitchFamily="50" charset="0"/>
              </a:rPr>
              <a:t>GAN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815" y="3331103"/>
            <a:ext cx="1685925" cy="14573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1600" y="4059765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07866" y="4021663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39067" y="4427099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27311" y="488876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08" y="3756313"/>
            <a:ext cx="796049" cy="530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12" y="5728342"/>
            <a:ext cx="640410" cy="553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89251" y="6386685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946717" y="5476875"/>
            <a:ext cx="0" cy="14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8045" y="1347869"/>
            <a:ext cx="874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 Black" pitchFamily="50" charset="0"/>
              </a:rPr>
              <a:t>ADVERSARIAL</a:t>
            </a:r>
            <a:endParaRPr lang="en-US" sz="2000" dirty="0">
              <a:latin typeface="Gotham" panose="0200050405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1" y="3864488"/>
            <a:ext cx="3361267" cy="2520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008" y="1747979"/>
            <a:ext cx="70294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50" y="1958446"/>
            <a:ext cx="7558943" cy="29945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71341" y="6258468"/>
            <a:ext cx="6878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3"/>
              </a:rPr>
              <a:t>Goodfellow</a:t>
            </a:r>
            <a:r>
              <a:rPr lang="en-US" dirty="0" smtClean="0">
                <a:hlinkClick r:id="rId3"/>
              </a:rPr>
              <a:t> et al - Explaining and Harnessing Adversarial Example, 2014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8045" y="1347869"/>
            <a:ext cx="874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 Black" pitchFamily="50" charset="0"/>
              </a:rPr>
              <a:t>ADVERSARIAL </a:t>
            </a:r>
            <a:r>
              <a:rPr lang="en-US" sz="2000" dirty="0" smtClean="0">
                <a:latin typeface="Gotham" panose="02000504050000020004" pitchFamily="2" charset="0"/>
              </a:rPr>
              <a:t>EXAMPLE</a:t>
            </a:r>
            <a:endParaRPr lang="en-US" sz="2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69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GAN </a:t>
            </a:r>
            <a:r>
              <a:rPr lang="en-US" sz="4000" dirty="0" smtClean="0">
                <a:latin typeface="Gotham" panose="02000504050000020004" pitchFamily="2" charset="0"/>
              </a:rPr>
              <a:t>LINEAGE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5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5" y="958532"/>
            <a:ext cx="10149622" cy="58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9"/>
          <a:stretch/>
        </p:blipFill>
        <p:spPr>
          <a:xfrm>
            <a:off x="1258439" y="1082696"/>
            <a:ext cx="10005620" cy="50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397225" y="5109811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otham Black" pitchFamily="50" charset="0"/>
              </a:rPr>
              <a:t>GAN</a:t>
            </a:r>
            <a:r>
              <a:rPr lang="en-US" sz="3200" dirty="0" smtClean="0">
                <a:latin typeface="Gotham" panose="02000504050000020004" pitchFamily="2" charset="0"/>
              </a:rPr>
              <a:t>FATHER</a:t>
            </a:r>
            <a:endParaRPr lang="en-US" sz="3200" dirty="0">
              <a:latin typeface="Gotham" panose="0200050405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397225" y="5670952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Ian J. </a:t>
            </a:r>
            <a:r>
              <a:rPr lang="en-US" sz="2000" dirty="0" err="1" smtClean="0">
                <a:latin typeface="Gotham" panose="02000504050000020004" pitchFamily="2" charset="0"/>
              </a:rPr>
              <a:t>Goodfellow</a:t>
            </a:r>
            <a:endParaRPr lang="en-US" sz="2000" dirty="0">
              <a:latin typeface="Gotham" panose="0200050405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7" y="1303668"/>
            <a:ext cx="3570576" cy="356360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18526" y="1519669"/>
            <a:ext cx="70951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2014 : Ian </a:t>
            </a:r>
            <a:r>
              <a:rPr lang="en-US" dirty="0" err="1" smtClean="0"/>
              <a:t>Goodfellow</a:t>
            </a:r>
            <a:r>
              <a:rPr lang="en-US" dirty="0" smtClean="0"/>
              <a:t> Train NN </a:t>
            </a:r>
            <a:r>
              <a:rPr lang="en-US" dirty="0" smtClean="0"/>
              <a:t>for Adversarial Example 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2014 </a:t>
            </a:r>
            <a:r>
              <a:rPr lang="en-US" dirty="0" smtClean="0"/>
              <a:t>: Ian </a:t>
            </a:r>
            <a:r>
              <a:rPr lang="en-US" dirty="0" err="1" smtClean="0"/>
              <a:t>Goodfellow</a:t>
            </a:r>
            <a:r>
              <a:rPr lang="en-US" dirty="0" smtClean="0"/>
              <a:t> Created GAN</a:t>
            </a:r>
          </a:p>
          <a:p>
            <a:pPr algn="l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69683" y="2760742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https://arxiv.org/abs/1406.2661</a:t>
            </a:r>
          </a:p>
        </p:txBody>
      </p:sp>
      <p:sp>
        <p:nvSpPr>
          <p:cNvPr id="7" name="Rectangle 6"/>
          <p:cNvSpPr/>
          <p:nvPr/>
        </p:nvSpPr>
        <p:spPr>
          <a:xfrm>
            <a:off x="5269683" y="1926174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https://arxiv.org/abs/1412.6572</a:t>
            </a:r>
          </a:p>
        </p:txBody>
      </p:sp>
    </p:spTree>
    <p:extLst>
      <p:ext uri="{BB962C8B-B14F-4D97-AF65-F5344CB8AC3E}">
        <p14:creationId xmlns:p14="http://schemas.microsoft.com/office/powerpoint/2010/main" val="15709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670367" y="2745313"/>
            <a:ext cx="2552700" cy="2552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815" y="3331103"/>
            <a:ext cx="1685925" cy="14573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1600" y="4059765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07866" y="4021663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39067" y="4427099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27311" y="488876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08" y="3756313"/>
            <a:ext cx="796049" cy="530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12" y="5728342"/>
            <a:ext cx="640410" cy="553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89251" y="6386685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946717" y="5476875"/>
            <a:ext cx="0" cy="14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785610" y="3507606"/>
            <a:ext cx="1117600" cy="1117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Gotham Black" pitchFamily="50" charset="0"/>
              </a:rPr>
              <a:t>G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979939" y="3507606"/>
            <a:ext cx="1117600" cy="1117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C00000"/>
                </a:solidFill>
                <a:latin typeface="Gotham Black" pitchFamily="50" charset="0"/>
              </a:rPr>
              <a:t>D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0 : Concept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8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11241" y="405976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2" idx="6"/>
            <a:endCxn id="25" idx="1"/>
          </p:cNvCxnSpPr>
          <p:nvPr/>
        </p:nvCxnSpPr>
        <p:spPr>
          <a:xfrm flipV="1">
            <a:off x="7094724" y="3711523"/>
            <a:ext cx="574699" cy="29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endCxn id="12" idx="2"/>
          </p:cNvCxnSpPr>
          <p:nvPr/>
        </p:nvCxnSpPr>
        <p:spPr>
          <a:xfrm flipV="1">
            <a:off x="4232728" y="4009131"/>
            <a:ext cx="1744396" cy="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886218" y="3529567"/>
            <a:ext cx="1314932" cy="1488262"/>
            <a:chOff x="2132183" y="3577165"/>
            <a:chExt cx="1314932" cy="1488262"/>
          </a:xfrm>
        </p:grpSpPr>
        <p:sp>
          <p:nvSpPr>
            <p:cNvPr id="2" name="Oval 1"/>
            <p:cNvSpPr/>
            <p:nvPr/>
          </p:nvSpPr>
          <p:spPr>
            <a:xfrm>
              <a:off x="2230849" y="3577165"/>
              <a:ext cx="1117600" cy="1117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Gotham Black" pitchFamily="50" charset="0"/>
                </a:rPr>
                <a:t>G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32183" y="4788428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Gotham" panose="02000504050000020004" pitchFamily="2" charset="0"/>
                </a:rPr>
                <a:t>Generator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77071" y="3450331"/>
            <a:ext cx="1314932" cy="1475563"/>
            <a:chOff x="6592934" y="3589863"/>
            <a:chExt cx="1314932" cy="1475563"/>
          </a:xfrm>
        </p:grpSpPr>
        <p:sp>
          <p:nvSpPr>
            <p:cNvPr id="12" name="Oval 11"/>
            <p:cNvSpPr/>
            <p:nvPr/>
          </p:nvSpPr>
          <p:spPr>
            <a:xfrm>
              <a:off x="6692987" y="3589863"/>
              <a:ext cx="1117600" cy="111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rgbClr val="C00000"/>
                  </a:solidFill>
                  <a:latin typeface="Gotham Black" pitchFamily="50" charset="0"/>
                </a:rPr>
                <a:t>D</a:t>
              </a:r>
              <a:endParaRPr lang="en-US" sz="5400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2934" y="4788427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Gotham" panose="02000504050000020004" pitchFamily="2" charset="0"/>
                </a:rPr>
                <a:t>Discriminator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3201150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64163" y="424971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69423" y="3573023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12" idx="0"/>
          </p:cNvCxnSpPr>
          <p:nvPr/>
        </p:nvCxnSpPr>
        <p:spPr>
          <a:xfrm>
            <a:off x="3053098" y="2066831"/>
            <a:ext cx="3482826" cy="1383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9423" y="4134673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12" idx="6"/>
            <a:endCxn id="33" idx="1"/>
          </p:cNvCxnSpPr>
          <p:nvPr/>
        </p:nvCxnSpPr>
        <p:spPr>
          <a:xfrm>
            <a:off x="7094724" y="4009131"/>
            <a:ext cx="574699" cy="26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5" y="3719015"/>
            <a:ext cx="796049" cy="530699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5277471" y="3270870"/>
            <a:ext cx="1747087" cy="42587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23" y="1122026"/>
            <a:ext cx="1704975" cy="142875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942" y="3696733"/>
            <a:ext cx="616578" cy="51668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53" y="5321492"/>
            <a:ext cx="1704975" cy="14287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1 : Basic Architecture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2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23" y="1122026"/>
            <a:ext cx="1704975" cy="14287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74" y="3822587"/>
            <a:ext cx="475127" cy="39815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590" y="5396271"/>
            <a:ext cx="1704975" cy="142875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1 : Basic Architecture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78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552632" y="400049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2 : Learning Process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2921" y="386199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9044" y="1695176"/>
            <a:ext cx="185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Cross-entropy</a:t>
            </a:r>
          </a:p>
          <a:p>
            <a:r>
              <a:rPr lang="en-US" sz="1200" dirty="0" smtClean="0">
                <a:latin typeface="Gotham" panose="02000504050000020004" pitchFamily="2" charset="0"/>
                <a:hlinkClick r:id="rId4"/>
              </a:rPr>
              <a:t>Minimax Loss</a:t>
            </a:r>
            <a:endParaRPr lang="en-US" sz="1200" dirty="0" smtClean="0">
              <a:latin typeface="Gotham" panose="02000504050000020004" pitchFamily="2" charset="0"/>
            </a:endParaRPr>
          </a:p>
          <a:p>
            <a:r>
              <a:rPr lang="en-US" sz="1200" dirty="0" err="1" smtClean="0">
                <a:latin typeface="Gotham" panose="02000504050000020004" pitchFamily="2" charset="0"/>
              </a:rPr>
              <a:t>Wassertein</a:t>
            </a:r>
            <a:r>
              <a:rPr lang="en-US" sz="1200" dirty="0" smtClean="0">
                <a:latin typeface="Gotham" panose="02000504050000020004" pitchFamily="2" charset="0"/>
              </a:rPr>
              <a:t> Loss</a:t>
            </a:r>
            <a:endParaRPr lang="en-US" sz="1200" dirty="0">
              <a:latin typeface="Gotham Black" pitchFamily="50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773" y="1160827"/>
            <a:ext cx="1581150" cy="13430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3" y="5494840"/>
            <a:ext cx="1581150" cy="13430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49044" y="2387695"/>
            <a:ext cx="4242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6"/>
              </a:rPr>
              <a:t>Inception Score : Improved Technique for Training GANs</a:t>
            </a:r>
            <a:endParaRPr lang="en-US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320" y="3826127"/>
            <a:ext cx="488502" cy="4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28" y="5642478"/>
            <a:ext cx="7429500" cy="523875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8552632" y="400049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2 : Learning Process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2921" y="386199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9044" y="1695176"/>
            <a:ext cx="185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Cross-entropy</a:t>
            </a:r>
          </a:p>
          <a:p>
            <a:r>
              <a:rPr lang="en-US" sz="1200" dirty="0" smtClean="0">
                <a:latin typeface="Gotham" panose="02000504050000020004" pitchFamily="2" charset="0"/>
              </a:rPr>
              <a:t>Minimax Loss</a:t>
            </a:r>
          </a:p>
          <a:p>
            <a:r>
              <a:rPr lang="en-US" sz="1200" dirty="0" err="1" smtClean="0">
                <a:latin typeface="Gotham" panose="02000504050000020004" pitchFamily="2" charset="0"/>
              </a:rPr>
              <a:t>Wassertein</a:t>
            </a:r>
            <a:r>
              <a:rPr lang="en-US" sz="1200" dirty="0" smtClean="0">
                <a:latin typeface="Gotham" panose="02000504050000020004" pitchFamily="2" charset="0"/>
              </a:rPr>
              <a:t> Loss</a:t>
            </a:r>
            <a:endParaRPr lang="en-US" sz="1200" dirty="0">
              <a:latin typeface="Gotham Black" pitchFamily="50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773" y="1160827"/>
            <a:ext cx="1581150" cy="13430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3" y="5494840"/>
            <a:ext cx="1581150" cy="13430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49044" y="2387695"/>
            <a:ext cx="4242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6"/>
              </a:rPr>
              <a:t>Inception Score : Improved Technique for Training GANs</a:t>
            </a:r>
            <a:endParaRPr lang="en-US" sz="14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320" y="3826127"/>
            <a:ext cx="488502" cy="4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5" y="958532"/>
            <a:ext cx="10149622" cy="58994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90240" y="4434480"/>
              <a:ext cx="462600" cy="483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0880" y="4425120"/>
                <a:ext cx="481320" cy="5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0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6696075" y="2962274"/>
            <a:ext cx="3429000" cy="1666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787987"/>
            <a:ext cx="3762375" cy="1841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62658" y="21583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otham" panose="02000504050000020004" pitchFamily="2" charset="0"/>
              </a:rPr>
              <a:t>DC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552632" y="400049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2921" y="386199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157" y="1013351"/>
            <a:ext cx="1562100" cy="13620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923" y="5398263"/>
            <a:ext cx="1562100" cy="1362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13" y="3795190"/>
            <a:ext cx="496811" cy="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61207" y="4086423"/>
            <a:ext cx="17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5" idx="1"/>
          </p:cNvCxnSpPr>
          <p:nvPr/>
        </p:nvCxnSpPr>
        <p:spPr>
          <a:xfrm flipV="1">
            <a:off x="8801731" y="378463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45516" y="4012245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885870" y="4044926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58744" y="364613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58744" y="420778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endCxn id="33" idx="1"/>
          </p:cNvCxnSpPr>
          <p:nvPr/>
        </p:nvCxnSpPr>
        <p:spPr>
          <a:xfrm>
            <a:off x="8801731" y="407283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962332" y="405166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82621" y="391316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57" y="1013351"/>
            <a:ext cx="1562100" cy="13620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923" y="5398263"/>
            <a:ext cx="1562100" cy="1362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43" y="3795648"/>
            <a:ext cx="496811" cy="4331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2" y="3259331"/>
            <a:ext cx="2849834" cy="1394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5761242" y="3259331"/>
            <a:ext cx="2847975" cy="13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FAKE </a:t>
            </a:r>
            <a:r>
              <a:rPr lang="en-US" sz="4000" dirty="0" smtClean="0">
                <a:latin typeface="Gotham" panose="02000504050000020004" pitchFamily="2" charset="0"/>
              </a:rPr>
              <a:t>IMAGES</a:t>
            </a:r>
            <a:endParaRPr lang="en-US" sz="4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108" y="3708663"/>
            <a:ext cx="7315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Gotham" panose="02000504050000020004" pitchFamily="2" charset="0"/>
              </a:rPr>
              <a:t>GENERATED BY NEURAL NETWORK</a:t>
            </a:r>
            <a:endParaRPr lang="en-US" sz="15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7144" y="1744714"/>
            <a:ext cx="10175446" cy="3604379"/>
            <a:chOff x="782344" y="2059039"/>
            <a:chExt cx="10175446" cy="360437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886" y="2059039"/>
              <a:ext cx="6556952" cy="3208722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782344" y="3119494"/>
              <a:ext cx="10175446" cy="2543924"/>
              <a:chOff x="782344" y="3119494"/>
              <a:chExt cx="10175446" cy="2543924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1634484" y="3925920"/>
                <a:ext cx="1722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782344" y="4199586"/>
                <a:ext cx="852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Gotham" panose="02000504050000020004" pitchFamily="2" charset="0"/>
                  </a:rPr>
                  <a:t>Random Noise</a:t>
                </a:r>
                <a:endParaRPr lang="en-US" sz="1200" dirty="0">
                  <a:latin typeface="Gotham" panose="02000504050000020004" pitchFamily="2" charset="0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8684066" y="3800531"/>
                <a:ext cx="4961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478" y="3762630"/>
                <a:ext cx="489872" cy="32658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4472679" y="5386419"/>
                <a:ext cx="1314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Gotham" panose="02000504050000020004" pitchFamily="2" charset="0"/>
                  </a:rPr>
                  <a:t>Generator</a:t>
                </a:r>
                <a:endParaRPr lang="en-US" sz="1200" dirty="0">
                  <a:latin typeface="Gotham" panose="02000504050000020004" pitchFamily="2" charset="0"/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5690" y="3119494"/>
                <a:ext cx="1562100" cy="1362075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9395690" y="5386419"/>
                <a:ext cx="1314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Gotham" panose="02000504050000020004" pitchFamily="2" charset="0"/>
                  </a:rPr>
                  <a:t>Fake Data</a:t>
                </a:r>
                <a:endParaRPr lang="en-US" sz="1200" dirty="0">
                  <a:latin typeface="Gotham" panose="02000504050000020004" pitchFamily="2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111551" y="5519769"/>
            <a:ext cx="3174823" cy="1107996"/>
            <a:chOff x="2111551" y="5519769"/>
            <a:chExt cx="3174823" cy="1107996"/>
          </a:xfrm>
        </p:grpSpPr>
        <p:sp>
          <p:nvSpPr>
            <p:cNvPr id="39" name="TextBox 38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Reshape : Turn into 2d 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Upsampling2D : Make a larger image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943726" y="6073767"/>
            <a:ext cx="4604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Gotham" panose="02000504050000020004" pitchFamily="2" charset="0"/>
              </a:rPr>
              <a:t>Readmore</a:t>
            </a:r>
            <a:r>
              <a:rPr lang="en-US" sz="1200" dirty="0" smtClean="0">
                <a:latin typeface="Gotham" panose="02000504050000020004" pitchFamily="2" charset="0"/>
              </a:rPr>
              <a:t>: </a:t>
            </a:r>
            <a:r>
              <a:rPr lang="en-US" sz="1200" dirty="0" smtClean="0">
                <a:latin typeface="Gotham" panose="02000504050000020004" pitchFamily="2" charset="0"/>
                <a:hlinkClick r:id="rId5"/>
              </a:rPr>
              <a:t>Conv2dTranspose (Deconvolution)</a:t>
            </a:r>
            <a:endParaRPr lang="en-US" sz="12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3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1551" y="5519769"/>
            <a:ext cx="3174823" cy="1107996"/>
            <a:chOff x="2111551" y="5519769"/>
            <a:chExt cx="3174823" cy="1107996"/>
          </a:xfrm>
        </p:grpSpPr>
        <p:sp>
          <p:nvSpPr>
            <p:cNvPr id="39" name="TextBox 38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Pooling / Subsampling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Flatten (turn into 1d)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62427" y="2458648"/>
            <a:ext cx="7850504" cy="2259113"/>
            <a:chOff x="2259354" y="2379416"/>
            <a:chExt cx="7850504" cy="2259113"/>
          </a:xfrm>
        </p:grpSpPr>
        <p:pic>
          <p:nvPicPr>
            <p:cNvPr id="21" name="Picture 20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id="{1194F675-DCD3-4B72-AE22-437118F08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73" t="4015" r="1584" b="16080"/>
            <a:stretch/>
          </p:blipFill>
          <p:spPr>
            <a:xfrm>
              <a:off x="2259354" y="2379416"/>
              <a:ext cx="7850504" cy="225911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78" y="3005595"/>
              <a:ext cx="1354384" cy="1180956"/>
            </a:xfrm>
            <a:prstGeom prst="rect">
              <a:avLst/>
            </a:prstGeom>
          </p:spPr>
        </p:pic>
      </p:grpSp>
      <p:cxnSp>
        <p:nvCxnSpPr>
          <p:cNvPr id="25" name="Straight Arrow Connector 24"/>
          <p:cNvCxnSpPr>
            <a:endCxn id="27" idx="1"/>
          </p:cNvCxnSpPr>
          <p:nvPr/>
        </p:nvCxnSpPr>
        <p:spPr>
          <a:xfrm flipV="1">
            <a:off x="9194253" y="3223327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51266" y="3084827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51266" y="3646477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29" name="Straight Arrow Connector 28"/>
          <p:cNvCxnSpPr>
            <a:endCxn id="28" idx="1"/>
          </p:cNvCxnSpPr>
          <p:nvPr/>
        </p:nvCxnSpPr>
        <p:spPr>
          <a:xfrm>
            <a:off x="9194253" y="3511526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354854" y="3490353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775143" y="3351853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29904" y="485626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43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5" y="958532"/>
            <a:ext cx="10149622" cy="58994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90240" y="4434480"/>
              <a:ext cx="462600" cy="483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0880" y="4425120"/>
                <a:ext cx="48132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643640" y="5218920"/>
              <a:ext cx="372240" cy="462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4280" y="5209560"/>
                <a:ext cx="390960" cy="4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2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8832" y="3827826"/>
            <a:ext cx="17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5" idx="1"/>
          </p:cNvCxnSpPr>
          <p:nvPr/>
        </p:nvCxnSpPr>
        <p:spPr>
          <a:xfrm flipV="1">
            <a:off x="8849356" y="3526037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3018" y="4129616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93141" y="3753648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33495" y="3786329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0775" y="3987133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06369" y="3387537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41" idx="0"/>
          </p:cNvCxnSpPr>
          <p:nvPr/>
        </p:nvCxnSpPr>
        <p:spPr>
          <a:xfrm>
            <a:off x="2334061" y="2066831"/>
            <a:ext cx="4898794" cy="933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06369" y="3949187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endCxn id="33" idx="1"/>
          </p:cNvCxnSpPr>
          <p:nvPr/>
        </p:nvCxnSpPr>
        <p:spPr>
          <a:xfrm>
            <a:off x="8849356" y="3814236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1" y="3664536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96179" y="4638997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94223" y="457916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0009957" y="3793063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30246" y="3654563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57" y="1013351"/>
            <a:ext cx="1562100" cy="13620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923" y="5398263"/>
            <a:ext cx="1562100" cy="1362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468" y="3537051"/>
            <a:ext cx="496811" cy="4331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47" y="3000734"/>
            <a:ext cx="2849834" cy="1394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5808867" y="3000734"/>
            <a:ext cx="2847975" cy="138443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748262" y="4945878"/>
            <a:ext cx="3174823" cy="1107996"/>
            <a:chOff x="2111551" y="5519769"/>
            <a:chExt cx="3174823" cy="1107996"/>
          </a:xfrm>
        </p:grpSpPr>
        <p:sp>
          <p:nvSpPr>
            <p:cNvPr id="39" name="TextBox 38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Pooling / Subsampling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Flatten (turn into 1d)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333645" y="4931651"/>
            <a:ext cx="3174823" cy="1107996"/>
            <a:chOff x="2111551" y="5519769"/>
            <a:chExt cx="3174823" cy="1107996"/>
          </a:xfrm>
        </p:grpSpPr>
        <p:sp>
          <p:nvSpPr>
            <p:cNvPr id="48" name="TextBox 47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Reshape : Turn into 2d 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Upsampling2D : Make a larger image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0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61207" y="4086423"/>
            <a:ext cx="17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5" idx="1"/>
          </p:cNvCxnSpPr>
          <p:nvPr/>
        </p:nvCxnSpPr>
        <p:spPr>
          <a:xfrm flipV="1">
            <a:off x="8801731" y="378463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45516" y="4012245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885870" y="4044926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58744" y="364613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58744" y="420778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endCxn id="33" idx="1"/>
          </p:cNvCxnSpPr>
          <p:nvPr/>
        </p:nvCxnSpPr>
        <p:spPr>
          <a:xfrm>
            <a:off x="8801731" y="407283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962332" y="405166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382621" y="391316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2" y="3259331"/>
            <a:ext cx="2849834" cy="1394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5761242" y="3259331"/>
            <a:ext cx="2847975" cy="13844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4: How to Train your GAN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547" y="1133074"/>
            <a:ext cx="1533525" cy="14573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411" y="5398263"/>
            <a:ext cx="1533525" cy="14573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264" y="3764338"/>
            <a:ext cx="521738" cy="49581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434108" y="1609349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Explained in Implementation Later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2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257300"/>
            <a:ext cx="6673440" cy="5067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CGAN (Conditional GAN)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2816"/>
            <a:ext cx="4219575" cy="47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CGAN (Conditional GAN)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690688"/>
            <a:ext cx="9020175" cy="43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CycleGAN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2171700"/>
            <a:ext cx="7620000" cy="428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2171700"/>
            <a:ext cx="3981450" cy="1137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427061"/>
            <a:ext cx="2755583" cy="30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839883"/>
            <a:ext cx="6676747" cy="3430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3040730"/>
            <a:ext cx="6341300" cy="3172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CycleGAN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CoGAN</a:t>
            </a:r>
            <a:r>
              <a:rPr lang="en-US" dirty="0" smtClean="0"/>
              <a:t> (Coupled GAN)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2833687"/>
            <a:ext cx="87344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8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2" y="956732"/>
            <a:ext cx="5748865" cy="57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ProGAN</a:t>
            </a:r>
            <a:r>
              <a:rPr lang="en-US" dirty="0" smtClean="0"/>
              <a:t> (Progressive GAN)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96394"/>
            <a:ext cx="6214275" cy="3529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87" y="2296394"/>
            <a:ext cx="5469368" cy="27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SAGAN (Self Attention GAN) : Context Power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2095500"/>
            <a:ext cx="90106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SAGAN (Self Attention GAN)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2353469"/>
            <a:ext cx="8401050" cy="3314700"/>
          </a:xfrm>
        </p:spPr>
      </p:pic>
    </p:spTree>
    <p:extLst>
      <p:ext uri="{BB962C8B-B14F-4D97-AF65-F5344CB8AC3E}">
        <p14:creationId xmlns:p14="http://schemas.microsoft.com/office/powerpoint/2010/main" val="40347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StyleGAN</a:t>
            </a:r>
            <a:r>
              <a:rPr lang="en-US" dirty="0" smtClean="0"/>
              <a:t> : Full Control GAN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2376487"/>
            <a:ext cx="73152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StyleGAN</a:t>
            </a:r>
            <a:r>
              <a:rPr lang="en-US" dirty="0" smtClean="0"/>
              <a:t> : </a:t>
            </a:r>
            <a:r>
              <a:rPr lang="en-US" dirty="0" smtClean="0"/>
              <a:t>Full </a:t>
            </a:r>
            <a:r>
              <a:rPr lang="en-US" dirty="0" smtClean="0"/>
              <a:t>Control GAN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55556" y="3358634"/>
            <a:ext cx="488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https://www.youtube.com/watch?v=kSLJriaOumA</a:t>
            </a:r>
          </a:p>
        </p:txBody>
      </p:sp>
    </p:spTree>
    <p:extLst>
      <p:ext uri="{BB962C8B-B14F-4D97-AF65-F5344CB8AC3E}">
        <p14:creationId xmlns:p14="http://schemas.microsoft.com/office/powerpoint/2010/main" val="23356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52846" y="2144507"/>
            <a:ext cx="5924552" cy="3251200"/>
            <a:chOff x="2432046" y="1983640"/>
            <a:chExt cx="5924552" cy="3251200"/>
          </a:xfrm>
        </p:grpSpPr>
        <p:sp>
          <p:nvSpPr>
            <p:cNvPr id="6" name="TextBox 5"/>
            <p:cNvSpPr txBox="1"/>
            <p:nvPr/>
          </p:nvSpPr>
          <p:spPr>
            <a:xfrm>
              <a:off x="2432046" y="2947520"/>
              <a:ext cx="21844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latin typeface="Gotham Black" pitchFamily="50" charset="0"/>
                </a:rPr>
                <a:t>GAN</a:t>
              </a:r>
              <a:r>
                <a:rPr lang="en-US" sz="4000" dirty="0" smtClean="0">
                  <a:latin typeface="Gotham Black" pitchFamily="50" charset="0"/>
                </a:rPr>
                <a:t> </a:t>
              </a:r>
              <a:r>
                <a:rPr lang="en-US" sz="2000" dirty="0" smtClean="0">
                  <a:latin typeface="Gotham" panose="02000504050000020004" pitchFamily="2" charset="0"/>
                </a:rPr>
                <a:t>POTENSIALS</a:t>
              </a:r>
              <a:endParaRPr lang="en-US" sz="2000" dirty="0" smtClean="0">
                <a:latin typeface="Gotham Black" pitchFamily="50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07466" y="2501244"/>
              <a:ext cx="36491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 smtClean="0">
                  <a:latin typeface="Gotham Black" pitchFamily="50" charset="0"/>
                </a:rPr>
                <a:t>GOOD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19131" y="3470740"/>
              <a:ext cx="322580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 smtClean="0">
                  <a:solidFill>
                    <a:srgbClr val="C00000"/>
                  </a:solidFill>
                  <a:latin typeface="Gotham Black" pitchFamily="50" charset="0"/>
                </a:rPr>
                <a:t>BAD ?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47630" y="3439963"/>
              <a:ext cx="2184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otham" panose="02000504050000020004" pitchFamily="2" charset="0"/>
                </a:rPr>
                <a:t>OR</a:t>
              </a:r>
              <a:endParaRPr lang="en-US" sz="1600" dirty="0" smtClean="0">
                <a:latin typeface="Gotham Black" pitchFamily="50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796363" y="1983640"/>
              <a:ext cx="0" cy="3251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46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66" y="2105024"/>
            <a:ext cx="4206369" cy="4486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3250" y="1464762"/>
            <a:ext cx="5553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Virtual Character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80" y="2274623"/>
            <a:ext cx="7884054" cy="4433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001" y="1483812"/>
            <a:ext cx="442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latin typeface="Gotham" panose="02000504050000020004" pitchFamily="2" charset="0"/>
              </a:rPr>
              <a:t>DEEP</a:t>
            </a:r>
            <a:r>
              <a:rPr lang="en-US" sz="4000" dirty="0" smtClean="0">
                <a:latin typeface="Gotham Black" pitchFamily="50" charset="0"/>
              </a:rPr>
              <a:t>FAKE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35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02001" y="1483812"/>
            <a:ext cx="442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 smtClean="0">
                <a:latin typeface="Gotham" panose="02000504050000020004" pitchFamily="2" charset="0"/>
              </a:rPr>
              <a:t>inpainting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9350"/>
            <a:ext cx="12192000" cy="30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79377" y="6073259"/>
            <a:ext cx="5222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Demo : https</a:t>
            </a:r>
            <a:r>
              <a:rPr lang="en-US" dirty="0"/>
              <a:t>://www.nvidia.com/research/inpainting/</a:t>
            </a:r>
          </a:p>
        </p:txBody>
      </p:sp>
    </p:spTree>
    <p:extLst>
      <p:ext uri="{BB962C8B-B14F-4D97-AF65-F5344CB8AC3E}">
        <p14:creationId xmlns:p14="http://schemas.microsoft.com/office/powerpoint/2010/main" val="278117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02001" y="1483812"/>
            <a:ext cx="5375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Music Styling and Generation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  <p:pic>
        <p:nvPicPr>
          <p:cNvPr id="2" name="bach_single_latent_vecto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68726" y="3317875"/>
            <a:ext cx="609600" cy="609600"/>
          </a:xfrm>
          <a:prstGeom prst="rect">
            <a:avLst/>
          </a:prstGeom>
        </p:spPr>
      </p:pic>
      <p:pic>
        <p:nvPicPr>
          <p:cNvPr id="4" name="bach_interpolate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3194" y="3317875"/>
            <a:ext cx="609600" cy="60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6082" y="6488668"/>
            <a:ext cx="2327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Read more : </a:t>
            </a:r>
            <a:r>
              <a:rPr lang="en-US" dirty="0" err="1" smtClean="0"/>
              <a:t>SynthGAN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02001" y="4335766"/>
            <a:ext cx="1440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Latent Vector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83578" y="4335766"/>
            <a:ext cx="1348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Interpolated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9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177924"/>
            <a:ext cx="11620500" cy="5619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3617" y="5393266"/>
            <a:ext cx="1339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 smtClean="0">
                <a:hlinkClick r:id="rId3"/>
              </a:rPr>
              <a:t>christies</a:t>
            </a:r>
            <a:r>
              <a:rPr lang="en-US" sz="1100" i="1" dirty="0" smtClean="0">
                <a:hlinkClick r:id="rId3"/>
              </a:rPr>
              <a:t> - 2018 lot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11036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326" y="1311075"/>
            <a:ext cx="5375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Super Resolution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8" y="2148739"/>
            <a:ext cx="9010650" cy="43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62574" y="3069196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Gotham" panose="02000504050000020004" pitchFamily="2" charset="0"/>
              </a:rPr>
              <a:t>YOU</a:t>
            </a:r>
            <a:r>
              <a:rPr lang="en-US" sz="4800" dirty="0" smtClean="0">
                <a:latin typeface="Gotham Black" pitchFamily="50" charset="0"/>
              </a:rPr>
              <a:t> </a:t>
            </a:r>
            <a:r>
              <a:rPr lang="en-US" sz="4800" dirty="0" smtClean="0">
                <a:solidFill>
                  <a:srgbClr val="C00000"/>
                </a:solidFill>
                <a:latin typeface="Gotham Black" pitchFamily="50" charset="0"/>
              </a:rPr>
              <a:t>GAN</a:t>
            </a:r>
            <a:r>
              <a:rPr lang="en-US" sz="4800" dirty="0" smtClean="0">
                <a:latin typeface="Gotham Black" pitchFamily="50" charset="0"/>
              </a:rPr>
              <a:t> </a:t>
            </a:r>
            <a:r>
              <a:rPr lang="en-US" sz="4800" dirty="0" smtClean="0">
                <a:latin typeface="Gotham" panose="02000504050000020004" pitchFamily="2" charset="0"/>
              </a:rPr>
              <a:t>DO IT</a:t>
            </a:r>
            <a:endParaRPr lang="en-US" sz="4800" dirty="0">
              <a:latin typeface="Gotham" panose="0200050405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2574" y="2776808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otham" panose="02000504050000020004" pitchFamily="2" charset="0"/>
              </a:rPr>
              <a:t>now is better than never</a:t>
            </a:r>
            <a:endParaRPr lang="en-US" sz="32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15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918998"/>
            <a:ext cx="7436908" cy="55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06074" y="3168202"/>
            <a:ext cx="8744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G</a:t>
            </a:r>
            <a:r>
              <a:rPr lang="en-US" sz="2000" dirty="0" smtClean="0">
                <a:latin typeface="Gotham" panose="02000504050000020004" pitchFamily="2" charset="0"/>
              </a:rPr>
              <a:t>ENERATIVE</a:t>
            </a:r>
            <a:r>
              <a:rPr lang="en-US" sz="4000" dirty="0" smtClean="0">
                <a:latin typeface="Gotham" panose="02000504050000020004" pitchFamily="2" charset="0"/>
              </a:rPr>
              <a:t> </a:t>
            </a:r>
            <a:r>
              <a:rPr lang="en-US" sz="4000" dirty="0" smtClean="0">
                <a:latin typeface="Gotham Black" pitchFamily="50" charset="0"/>
              </a:rPr>
              <a:t>A</a:t>
            </a:r>
            <a:r>
              <a:rPr lang="en-US" sz="2000" dirty="0" smtClean="0">
                <a:latin typeface="Gotham" panose="02000504050000020004" pitchFamily="2" charset="0"/>
              </a:rPr>
              <a:t>DVERSARIAL </a:t>
            </a:r>
            <a:r>
              <a:rPr lang="en-US" sz="4000" dirty="0" smtClean="0">
                <a:latin typeface="Gotham Black" pitchFamily="50" charset="0"/>
              </a:rPr>
              <a:t>N</a:t>
            </a:r>
            <a:r>
              <a:rPr lang="en-US" sz="2000" dirty="0" smtClean="0">
                <a:latin typeface="Gotham" panose="02000504050000020004" pitchFamily="2" charset="0"/>
              </a:rPr>
              <a:t>ETWORK</a:t>
            </a:r>
            <a:endParaRPr lang="en-US" sz="2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6074" y="4345068"/>
            <a:ext cx="8744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GAN basic architecture</a:t>
            </a:r>
          </a:p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GAN Lineages</a:t>
            </a:r>
          </a:p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Implement GAN in python</a:t>
            </a:r>
          </a:p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GAN Potentials</a:t>
            </a:r>
            <a:endParaRPr lang="en-US" sz="2000" dirty="0">
              <a:latin typeface="Gotham" panose="0200050405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9784" y="2768092"/>
            <a:ext cx="321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Gotham Black" pitchFamily="50" charset="0"/>
              </a:rPr>
              <a:t>INTRODUCTION TO </a:t>
            </a:r>
            <a:endParaRPr lang="en-US" sz="20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tham" panose="02000504050000020004" pitchFamily="2" charset="0"/>
              </a:rPr>
              <a:t>Where </a:t>
            </a:r>
            <a:r>
              <a:rPr lang="en-US" sz="4000" dirty="0" smtClean="0">
                <a:latin typeface="Gotham" panose="02000504050000020004" pitchFamily="2" charset="0"/>
              </a:rPr>
              <a:t>Is </a:t>
            </a:r>
            <a:r>
              <a:rPr lang="en-US" sz="4000" dirty="0" smtClean="0">
                <a:latin typeface="Gotham Black" pitchFamily="50" charset="0"/>
              </a:rPr>
              <a:t>GAN </a:t>
            </a:r>
            <a:r>
              <a:rPr lang="en-US" sz="4000" dirty="0" smtClean="0">
                <a:latin typeface="Gotham" panose="02000504050000020004" pitchFamily="2" charset="0"/>
              </a:rPr>
              <a:t>?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8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41"/>
            <a:ext cx="12192000" cy="661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5705</TotalTime>
  <Words>584</Words>
  <Application>Microsoft Office PowerPoint</Application>
  <PresentationFormat>Widescreen</PresentationFormat>
  <Paragraphs>197</Paragraphs>
  <Slides>51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Gotham</vt:lpstr>
      <vt:lpstr>Gotham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CGAN (Conditional GAN)</vt:lpstr>
      <vt:lpstr>CGAN (Conditional GAN)</vt:lpstr>
      <vt:lpstr>CycleGAN </vt:lpstr>
      <vt:lpstr>CycleGAN </vt:lpstr>
      <vt:lpstr>CoGAN (Coupled GAN)</vt:lpstr>
      <vt:lpstr>ProGAN (Progressive GAN)</vt:lpstr>
      <vt:lpstr>SAGAN (Self Attention GAN) : Context Power</vt:lpstr>
      <vt:lpstr>SAGAN (Self Attention GAN)</vt:lpstr>
      <vt:lpstr>StyleGAN : Full Control GAN</vt:lpstr>
      <vt:lpstr>StyleGAN : Full Control 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iqbal basyar</dc:creator>
  <cp:lastModifiedBy>iqbal basyar</cp:lastModifiedBy>
  <cp:revision>102</cp:revision>
  <dcterms:created xsi:type="dcterms:W3CDTF">2019-11-25T06:53:03Z</dcterms:created>
  <dcterms:modified xsi:type="dcterms:W3CDTF">2019-11-29T06:04:47Z</dcterms:modified>
</cp:coreProperties>
</file>